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794A-021C-4300-97E8-D74AD7A54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618" y="1570182"/>
            <a:ext cx="9411855" cy="1236985"/>
          </a:xfrm>
        </p:spPr>
        <p:txBody>
          <a:bodyPr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 PLAYING USING REINFORCEMENT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A319A-5EE5-4372-8ED6-B797F0C52249}"/>
              </a:ext>
            </a:extLst>
          </p:cNvPr>
          <p:cNvSpPr txBox="1"/>
          <p:nvPr/>
        </p:nvSpPr>
        <p:spPr>
          <a:xfrm>
            <a:off x="1293091" y="4313382"/>
            <a:ext cx="3371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of,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Mr.P.DURGA PRASAD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490B4-A329-4BC8-913F-6D8092F55782}"/>
              </a:ext>
            </a:extLst>
          </p:cNvPr>
          <p:cNvSpPr txBox="1"/>
          <p:nvPr/>
        </p:nvSpPr>
        <p:spPr>
          <a:xfrm>
            <a:off x="6317673" y="4313382"/>
            <a:ext cx="3186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By,</a:t>
            </a:r>
          </a:p>
          <a:p>
            <a:endParaRPr lang="en-IN" dirty="0"/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CH.VAMSHI(4511-18-733-017)</a:t>
            </a:r>
          </a:p>
        </p:txBody>
      </p:sp>
    </p:spTree>
    <p:extLst>
      <p:ext uri="{BB962C8B-B14F-4D97-AF65-F5344CB8AC3E}">
        <p14:creationId xmlns:p14="http://schemas.microsoft.com/office/powerpoint/2010/main" val="408336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B37E-5E45-4541-BF4C-7581DCC3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982" y="737419"/>
            <a:ext cx="4257962" cy="501446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E6757-08E1-4B57-9733-3A1FB2A77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594" y="4291083"/>
            <a:ext cx="5958348" cy="1578773"/>
          </a:xfrm>
        </p:spPr>
        <p:txBody>
          <a:bodyPr/>
          <a:lstStyle/>
          <a:p>
            <a:pPr marL="354965" indent="-342900">
              <a:lnSpc>
                <a:spcPct val="100000"/>
              </a:lnSpc>
              <a:spcBef>
                <a:spcPts val="1095"/>
              </a:spcBef>
              <a:buClr>
                <a:srgbClr val="90C225"/>
              </a:buClr>
              <a:buSzPct val="80555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lang="en-IN" sz="1800" spc="-5" dirty="0">
                <a:solidFill>
                  <a:schemeClr val="tx1"/>
                </a:solidFill>
                <a:latin typeface="Times New Roman"/>
                <a:cs typeface="Times New Roman"/>
              </a:rPr>
              <a:t>PROCESSOR:2.70GHz</a:t>
            </a:r>
            <a:endParaRPr lang="en-IN" sz="1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1000"/>
              </a:spcBef>
              <a:buClr>
                <a:srgbClr val="90C225"/>
              </a:buClr>
              <a:buSzPct val="80555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lang="en-IN" sz="1800" spc="-5" dirty="0">
                <a:solidFill>
                  <a:schemeClr val="tx1"/>
                </a:solidFill>
                <a:latin typeface="Times New Roman"/>
                <a:cs typeface="Times New Roman"/>
              </a:rPr>
              <a:t>RAM</a:t>
            </a:r>
            <a:r>
              <a:rPr lang="en-IN" sz="1800" spc="-2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IN" sz="1800" dirty="0">
                <a:solidFill>
                  <a:schemeClr val="tx1"/>
                </a:solidFill>
                <a:latin typeface="Times New Roman"/>
                <a:cs typeface="Times New Roman"/>
              </a:rPr>
              <a:t>:4</a:t>
            </a:r>
            <a:r>
              <a:rPr lang="en-IN" sz="1800" spc="-3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IN" sz="1800" spc="-10" dirty="0">
                <a:solidFill>
                  <a:schemeClr val="tx1"/>
                </a:solidFill>
                <a:latin typeface="Times New Roman"/>
                <a:cs typeface="Times New Roman"/>
              </a:rPr>
              <a:t>GB</a:t>
            </a:r>
            <a:endParaRPr lang="en-IN" sz="1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54965" indent="-34290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80555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lang="en-IN" sz="1800" spc="-5" dirty="0">
                <a:solidFill>
                  <a:schemeClr val="tx1"/>
                </a:solidFill>
                <a:latin typeface="Times New Roman"/>
                <a:cs typeface="Times New Roman"/>
              </a:rPr>
              <a:t>HARD</a:t>
            </a:r>
            <a:r>
              <a:rPr lang="en-IN" sz="1800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IN" sz="1800" spc="-5" dirty="0">
                <a:solidFill>
                  <a:schemeClr val="tx1"/>
                </a:solidFill>
                <a:latin typeface="Times New Roman"/>
                <a:cs typeface="Times New Roman"/>
              </a:rPr>
              <a:t>DISK:320</a:t>
            </a:r>
            <a:r>
              <a:rPr lang="en-IN" sz="18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IN" sz="1800" spc="-10" dirty="0">
                <a:solidFill>
                  <a:schemeClr val="tx1"/>
                </a:solidFill>
                <a:latin typeface="Times New Roman"/>
                <a:cs typeface="Times New Roman"/>
              </a:rPr>
              <a:t>GB</a:t>
            </a:r>
            <a:endParaRPr lang="en-IN" sz="1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13F5C6-627D-4035-B6C9-3E4C50E6AD5A}"/>
              </a:ext>
            </a:extLst>
          </p:cNvPr>
          <p:cNvCxnSpPr/>
          <p:nvPr/>
        </p:nvCxnSpPr>
        <p:spPr>
          <a:xfrm>
            <a:off x="865239" y="1238865"/>
            <a:ext cx="828859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D3510A-CA1D-4CBD-B1AC-CE25331B9BCC}"/>
              </a:ext>
            </a:extLst>
          </p:cNvPr>
          <p:cNvSpPr txBox="1"/>
          <p:nvPr/>
        </p:nvSpPr>
        <p:spPr>
          <a:xfrm>
            <a:off x="2723535" y="3244645"/>
            <a:ext cx="524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E9560-5800-4128-A2BF-01C4DB6588DB}"/>
              </a:ext>
            </a:extLst>
          </p:cNvPr>
          <p:cNvCxnSpPr>
            <a:cxnSpLocks/>
          </p:cNvCxnSpPr>
          <p:nvPr/>
        </p:nvCxnSpPr>
        <p:spPr>
          <a:xfrm flipV="1">
            <a:off x="1061884" y="3767864"/>
            <a:ext cx="8406581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8BAD110-E045-4176-B56A-B9101DDF1F8A}"/>
              </a:ext>
            </a:extLst>
          </p:cNvPr>
          <p:cNvSpPr txBox="1"/>
          <p:nvPr/>
        </p:nvSpPr>
        <p:spPr>
          <a:xfrm>
            <a:off x="2059709" y="1597891"/>
            <a:ext cx="5904420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95"/>
              </a:spcBef>
              <a:buClr>
                <a:srgbClr val="90C225"/>
              </a:buClr>
              <a:buSzPct val="80555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Operating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spc="-5" dirty="0">
                <a:latin typeface="Times New Roman"/>
                <a:cs typeface="Times New Roman"/>
              </a:rPr>
              <a:t>system:windows10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pro</a:t>
            </a:r>
          </a:p>
          <a:p>
            <a:pPr marL="354965" indent="-34290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80555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lang="en-US" sz="1800" dirty="0">
                <a:latin typeface="Times New Roman"/>
                <a:cs typeface="Times New Roman"/>
              </a:rPr>
              <a:t>Coding</a:t>
            </a:r>
            <a:r>
              <a:rPr lang="en-US" sz="1800" spc="-2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language:</a:t>
            </a:r>
            <a:r>
              <a:rPr lang="en-US" sz="1800" spc="-3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Python(3.0)</a:t>
            </a:r>
          </a:p>
          <a:p>
            <a:pPr marL="354965" indent="-34290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80555"/>
              <a:buFont typeface="Wingdings" panose="05000000000000000000" pitchFamily="2" charset="2"/>
              <a:buChar char="Ø"/>
              <a:tabLst>
                <a:tab pos="354965" algn="l"/>
                <a:tab pos="355600" algn="l"/>
              </a:tabLst>
            </a:pPr>
            <a:r>
              <a:rPr lang="en-US" sz="1800" spc="-5" dirty="0">
                <a:latin typeface="Times New Roman"/>
                <a:cs typeface="Times New Roman"/>
              </a:rPr>
              <a:t>Domain:</a:t>
            </a:r>
            <a:r>
              <a:rPr lang="en-US" sz="1800" spc="-2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Machine</a:t>
            </a:r>
            <a:r>
              <a:rPr lang="en-US" sz="1800" spc="-15" dirty="0">
                <a:latin typeface="Times New Roman"/>
                <a:cs typeface="Times New Roman"/>
              </a:rPr>
              <a:t> </a:t>
            </a:r>
            <a:r>
              <a:rPr lang="en-US" sz="1800" dirty="0">
                <a:latin typeface="Times New Roman"/>
                <a:cs typeface="Times New Roman"/>
              </a:rPr>
              <a:t>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311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53B79-9D5A-44DB-BC0B-A1638CE0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826" y="1283854"/>
            <a:ext cx="4975121" cy="556987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&amp;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6695-62DD-417F-9D6A-1C4C1CE1B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Q Learning.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E68C6E-C181-47ED-B142-8A905C8F7E81}"/>
              </a:ext>
            </a:extLst>
          </p:cNvPr>
          <p:cNvCxnSpPr>
            <a:cxnSpLocks/>
          </p:cNvCxnSpPr>
          <p:nvPr/>
        </p:nvCxnSpPr>
        <p:spPr>
          <a:xfrm>
            <a:off x="929596" y="2000715"/>
            <a:ext cx="834440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DD563F-2D90-4E44-A66F-FA53AB59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88" y="2373745"/>
            <a:ext cx="6336030" cy="366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9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4CEF-BC7C-48D5-A917-7A87DEBC8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378691"/>
            <a:ext cx="9556558" cy="60867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Q Learning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Q-Learning </a:t>
            </a:r>
            <a:r>
              <a:rPr lang="en-U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replaces the regular Q-table with a neural network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Rather than mapping a state-action pair to a q-value, a neural network maps input states to (action, Q-value) pairs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Agent's world in which it lives and interacts</a:t>
            </a:r>
            <a:r>
              <a:rPr lang="en-US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state is the representation of a situation in which the agent finds itself. The state also represents the input of the Neural network..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the real target and the predicted one.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positive reward is only given to the agent when it eats the food target (+10). If the snake hits a wall or hits itself, the reward is negative (-10).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296AC-78D2-4066-94C4-09A64243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20" y="4371109"/>
            <a:ext cx="5199784" cy="5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69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AF16C1-42AA-4F9C-86D9-87E1EC7F7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55" y="600364"/>
            <a:ext cx="5649046" cy="56157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1797E-8DBC-40A9-9CD7-71E66914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01" y="489528"/>
            <a:ext cx="5717309" cy="5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5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1D7C11-664E-4C9D-BE90-5E3B1DCFE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72" y="249382"/>
            <a:ext cx="5772728" cy="6400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837E1-F18F-4876-BD7E-32B177D1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64" y="341745"/>
            <a:ext cx="5421746" cy="630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97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CBAD-B846-419F-ACD1-D922AEFBA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016" y="471055"/>
            <a:ext cx="5567675" cy="59205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4E3A6-ECF8-4D8C-87DC-8C2A35647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2" y="471054"/>
            <a:ext cx="5447602" cy="59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5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93CF5-5449-4C1C-9C7E-D383163C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662" y="655782"/>
            <a:ext cx="4116338" cy="794327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F71B90-9935-447A-8D95-A3B427E21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285" y="1681018"/>
            <a:ext cx="7766842" cy="4361007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CBAD99-1268-4C28-A50D-71216E680274}"/>
              </a:ext>
            </a:extLst>
          </p:cNvPr>
          <p:cNvCxnSpPr/>
          <p:nvPr/>
        </p:nvCxnSpPr>
        <p:spPr>
          <a:xfrm>
            <a:off x="1016000" y="1376218"/>
            <a:ext cx="766618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48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88F2-0B0B-4F7C-AF4D-6B25B5C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910" y="1422401"/>
            <a:ext cx="2625213" cy="563415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7AD55-4530-48B0-A917-8AEABB176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50836"/>
            <a:ext cx="9676630" cy="3390526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example shows how a simple agent can learn the mechanism of a process, in this case the game Snake.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we can see in the plot below, during the first 50 games the AI scores poorly: less than 10 points on average. This is expected: in this phase, the agent is often taking random actions to explore the board and store in its memory many different states, actions, and rewards.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During the last 50 games, the agent is not taking random actions anymore, but it only chooses what to do based on its neural network (its policy).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5FB4C8-E3AC-476B-A742-B670F1BC93CB}"/>
              </a:ext>
            </a:extLst>
          </p:cNvPr>
          <p:cNvCxnSpPr>
            <a:cxnSpLocks/>
          </p:cNvCxnSpPr>
          <p:nvPr/>
        </p:nvCxnSpPr>
        <p:spPr>
          <a:xfrm>
            <a:off x="865239" y="2186931"/>
            <a:ext cx="840876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00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0622-EE6B-41F5-B92D-35E41C25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471" y="2615380"/>
            <a:ext cx="4660490" cy="993059"/>
          </a:xfrm>
        </p:spPr>
        <p:txBody>
          <a:bodyPr>
            <a:noAutofit/>
          </a:bodyPr>
          <a:lstStyle/>
          <a:p>
            <a:r>
              <a:rPr lang="en-IN" sz="6000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THANK</a:t>
            </a:r>
            <a:r>
              <a:rPr lang="en-IN" sz="6000" dirty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IN" sz="6000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CA05CB-9720-44EB-8AFB-F08859215078}"/>
              </a:ext>
            </a:extLst>
          </p:cNvPr>
          <p:cNvSpPr/>
          <p:nvPr/>
        </p:nvSpPr>
        <p:spPr>
          <a:xfrm>
            <a:off x="2792361" y="2172929"/>
            <a:ext cx="5368413" cy="202544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363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3922-8FC1-4CCC-8C75-366B989A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836" y="127818"/>
            <a:ext cx="2309092" cy="398655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1D3A7-CD8F-428E-9B6F-57F7F3F30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60581"/>
            <a:ext cx="5104630" cy="5523345"/>
          </a:xfrm>
        </p:spPr>
        <p:txBody>
          <a:bodyPr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lang="en-IN" spc="-150" dirty="0">
                <a:solidFill>
                  <a:srgbClr val="90C2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pc="-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spc="-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IN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54965" algn="l"/>
              </a:tabLst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IN" spc="-3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  <a:tabLst>
                <a:tab pos="354965" algn="l"/>
              </a:tabLst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IN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r>
              <a:rPr lang="en-IN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DISADVANATGES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354965" algn="l"/>
              </a:tabLst>
            </a:pPr>
            <a:r>
              <a:rPr lang="en-IN" spc="-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IN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en-IN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IN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  <a:tabLst>
                <a:tab pos="354965" algn="l"/>
              </a:tabLst>
            </a:pPr>
            <a:r>
              <a:rPr lang="en-IN" spc="-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IN" spc="-10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  <a:tabLst>
                <a:tab pos="354965" algn="l"/>
              </a:tabLst>
            </a:pPr>
            <a:r>
              <a:rPr lang="en-IN" spc="-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IN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IN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IN" spc="-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  <a:tabLst>
                <a:tab pos="354965" algn="l"/>
              </a:tabLst>
            </a:pPr>
            <a:r>
              <a:rPr lang="en-IN" spc="-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7.MODULES</a:t>
            </a:r>
            <a:r>
              <a:rPr lang="en-IN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IN" spc="-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en-IN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DISCRIPTION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354965" algn="l"/>
              </a:tabLst>
            </a:pPr>
            <a:r>
              <a:rPr lang="en-IN" spc="-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8.UML</a:t>
            </a:r>
            <a:r>
              <a:rPr lang="en-IN" spc="-9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  <a:tabLst>
                <a:tab pos="354965" algn="l"/>
              </a:tabLst>
            </a:pPr>
            <a:r>
              <a:rPr lang="en-IN" spc="-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en-IN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IN" spc="-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  <a:tabLst>
                <a:tab pos="354965" algn="l"/>
              </a:tabLst>
            </a:pPr>
            <a:r>
              <a:rPr lang="en-IN" spc="-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en-IN" spc="-4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  <a:tabLst>
                <a:tab pos="354965" algn="l"/>
              </a:tabLst>
            </a:pPr>
            <a:r>
              <a:rPr lang="en-IN" spc="-1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r>
              <a:rPr lang="en-IN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  <a:tabLst>
                <a:tab pos="354965" algn="l"/>
              </a:tabLst>
            </a:pPr>
            <a:r>
              <a:rPr lang="en-IN" spc="-14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en-IN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IN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IN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BIBLOGRAPHY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C975CE-D561-4D96-85D6-F50F457BBB31}"/>
              </a:ext>
            </a:extLst>
          </p:cNvPr>
          <p:cNvCxnSpPr>
            <a:cxnSpLocks/>
          </p:cNvCxnSpPr>
          <p:nvPr/>
        </p:nvCxnSpPr>
        <p:spPr>
          <a:xfrm>
            <a:off x="540775" y="642598"/>
            <a:ext cx="855406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2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04F6-9016-4899-B156-65740F66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412" y="1413167"/>
            <a:ext cx="2163098" cy="471050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A0FC2-8078-4385-830C-FF8192F64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46039"/>
            <a:ext cx="9233284" cy="29556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is a self-learning algorithm in which an agent acquires experience through continuous interaction with the environment, which is more like the process of human.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method allows an agent to estimate the expected utility of its state in order to make optimal actions in an unknown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use Q-Learning to train agents to play trivial games like Flappy Bird, and we dive into Deep Reinforcement Learning to train the agents to play more complicated games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C07FF0-875C-4304-A7C2-34601567FEAC}"/>
              </a:ext>
            </a:extLst>
          </p:cNvPr>
          <p:cNvCxnSpPr>
            <a:cxnSpLocks/>
          </p:cNvCxnSpPr>
          <p:nvPr/>
        </p:nvCxnSpPr>
        <p:spPr>
          <a:xfrm>
            <a:off x="889819" y="2037068"/>
            <a:ext cx="8072284" cy="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9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E67C-18C8-48D9-99CA-9853E513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690" y="1466493"/>
            <a:ext cx="4876800" cy="593215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408EF-F220-494E-A6E9-4DBC80C77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687178"/>
            <a:ext cx="8919249" cy="26422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Games are not only entertainment, though. Training a virtual agent to outperform human players can teach us how to optimize different processes in a variety of different and exciting fields.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will develop an </a:t>
            </a:r>
            <a:r>
              <a:rPr lang="en-U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agent 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is able to learn how to play the popular game Snake from scratch.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do it, we implement a Deep reinforcement Learning Algorithm using both Keras on top of Tensorflow and PyTorch.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419D64-502D-4942-AB6E-8FF3725780A6}"/>
              </a:ext>
            </a:extLst>
          </p:cNvPr>
          <p:cNvCxnSpPr>
            <a:cxnSpLocks/>
          </p:cNvCxnSpPr>
          <p:nvPr/>
        </p:nvCxnSpPr>
        <p:spPr>
          <a:xfrm flipV="1">
            <a:off x="1129220" y="2186933"/>
            <a:ext cx="8320273" cy="294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3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F069-5121-4AB6-A69C-B5832692B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457" y="1477818"/>
            <a:ext cx="3470787" cy="489526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56E2-7FD8-49C1-A60A-57C2C8A3C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41600"/>
            <a:ext cx="8891540" cy="31004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aming is a very popular leisure activity.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have some benefits such as improving focus, multitasking, and working memory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expert players of real-time strategy games have faster information processing.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Human Neuroscience suggest that playing such games can cause long-term changes in the brain and lead to an improvement in temporal visual selective attention.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A15571-C3F1-4717-B93F-705F8C002A59}"/>
              </a:ext>
            </a:extLst>
          </p:cNvPr>
          <p:cNvCxnSpPr/>
          <p:nvPr/>
        </p:nvCxnSpPr>
        <p:spPr>
          <a:xfrm>
            <a:off x="1037452" y="2169056"/>
            <a:ext cx="83104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E6859FC-1333-4380-BF10-4A3E6D8C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181" y="905163"/>
            <a:ext cx="2272145" cy="46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6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A21B-52C4-41C9-95A7-D5293DBA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238" y="1293093"/>
            <a:ext cx="3195485" cy="618834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E70D-C713-409D-9747-CFCAD4114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2438400"/>
            <a:ext cx="7851602" cy="3602962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Repetitive stress injuries and other health risks.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mental health.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issues.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disconnection.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Exposure to toxic gaming environments.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could not reach End step of games in less time.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CC4FA8-AE56-4231-9F70-BD673BD18247}"/>
              </a:ext>
            </a:extLst>
          </p:cNvPr>
          <p:cNvCxnSpPr/>
          <p:nvPr/>
        </p:nvCxnSpPr>
        <p:spPr>
          <a:xfrm>
            <a:off x="1204004" y="2054346"/>
            <a:ext cx="83082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8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95BE-0078-4F29-837D-FB316AA45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735" y="1051753"/>
            <a:ext cx="3706762" cy="536901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0D15-7BF2-4469-8214-EC630DECC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67711"/>
            <a:ext cx="8596668" cy="34736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agent is able to perceive and interpret its environment, take actions and learn through trial and error.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8E3753-FCA4-4B06-BE0F-447FED469E5F}"/>
              </a:ext>
            </a:extLst>
          </p:cNvPr>
          <p:cNvCxnSpPr/>
          <p:nvPr/>
        </p:nvCxnSpPr>
        <p:spPr>
          <a:xfrm>
            <a:off x="677334" y="1809732"/>
            <a:ext cx="877146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CF34F1E-B015-441C-AF77-8A8820224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3990110"/>
            <a:ext cx="5245100" cy="266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29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5DE9-FB98-4ABD-89EE-4E5CCEF3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1366983"/>
            <a:ext cx="2969342" cy="646543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4D94F-82BB-43B5-97BF-642A4531C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66108"/>
            <a:ext cx="8596668" cy="3575253"/>
          </a:xfrm>
        </p:spPr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reinforcement learning, we can </a:t>
            </a:r>
            <a:r>
              <a:rPr lang="en-US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and personalize the gaming experience in real-time.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the algorithm that can solve different games and sometimes achieve super-human performance.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technology is used for the learning of robots.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BCE01C-FD41-4AFF-9AFF-FB194AA8F8DE}"/>
              </a:ext>
            </a:extLst>
          </p:cNvPr>
          <p:cNvCxnSpPr>
            <a:cxnSpLocks/>
          </p:cNvCxnSpPr>
          <p:nvPr/>
        </p:nvCxnSpPr>
        <p:spPr>
          <a:xfrm flipV="1">
            <a:off x="776152" y="2168459"/>
            <a:ext cx="8417505" cy="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7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8CA1-6E47-48D3-A621-BEE12E61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64" y="816638"/>
            <a:ext cx="3264310" cy="559878"/>
          </a:xfrm>
        </p:spPr>
        <p:txBody>
          <a:bodyPr>
            <a:no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A287AE-C2ED-4BD3-800F-F05807A34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265" y="1579422"/>
            <a:ext cx="4466206" cy="4858322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03E59D-387F-46B2-95E0-E731DED5ACE1}"/>
              </a:ext>
            </a:extLst>
          </p:cNvPr>
          <p:cNvCxnSpPr>
            <a:cxnSpLocks/>
          </p:cNvCxnSpPr>
          <p:nvPr/>
        </p:nvCxnSpPr>
        <p:spPr>
          <a:xfrm>
            <a:off x="855406" y="1288026"/>
            <a:ext cx="82394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333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269</TotalTime>
  <Words>715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Algerian</vt:lpstr>
      <vt:lpstr>Arial</vt:lpstr>
      <vt:lpstr>Open Sans</vt:lpstr>
      <vt:lpstr>Times New Roman</vt:lpstr>
      <vt:lpstr>Trebuchet MS</vt:lpstr>
      <vt:lpstr>Wingdings</vt:lpstr>
      <vt:lpstr>Wingdings 3</vt:lpstr>
      <vt:lpstr>Facet</vt:lpstr>
      <vt:lpstr>GAMES PLAYING USING REINFORCEMENT LEARNING</vt:lpstr>
      <vt:lpstr>CONTENTS</vt:lpstr>
      <vt:lpstr>ABSTRACT</vt:lpstr>
      <vt:lpstr>INTRODUCTION</vt:lpstr>
      <vt:lpstr>EXISTING SYSTEM</vt:lpstr>
      <vt:lpstr>DISADVANTAGES</vt:lpstr>
      <vt:lpstr>PROPOSED SYSTEM</vt:lpstr>
      <vt:lpstr>ADVANTAGES</vt:lpstr>
      <vt:lpstr>BLOCK DIAGRAM</vt:lpstr>
      <vt:lpstr>SYSTEM REQUIRMENTS</vt:lpstr>
      <vt:lpstr>MODULES &amp; DESCRIPTION</vt:lpstr>
      <vt:lpstr>PowerPoint Presentation</vt:lpstr>
      <vt:lpstr>PowerPoint Presentation</vt:lpstr>
      <vt:lpstr>PowerPoint Presentation</vt:lpstr>
      <vt:lpstr>PowerPoint Presentation</vt:lpstr>
      <vt:lpstr>OUTPUT SCREEN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PLAYING USING REINFORCEMENT LEARNING</dc:title>
  <dc:creator>chirra vamshi</dc:creator>
  <cp:lastModifiedBy>chirra vamshi</cp:lastModifiedBy>
  <cp:revision>6</cp:revision>
  <dcterms:created xsi:type="dcterms:W3CDTF">2021-11-17T08:26:43Z</dcterms:created>
  <dcterms:modified xsi:type="dcterms:W3CDTF">2021-11-17T17:38:06Z</dcterms:modified>
</cp:coreProperties>
</file>